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2" r:id="rId3"/>
    <p:sldId id="273" r:id="rId4"/>
    <p:sldId id="352" r:id="rId5"/>
    <p:sldId id="363" r:id="rId6"/>
    <p:sldId id="275" r:id="rId7"/>
    <p:sldId id="366" r:id="rId8"/>
    <p:sldId id="365" r:id="rId9"/>
    <p:sldId id="369" r:id="rId10"/>
    <p:sldId id="367" r:id="rId11"/>
    <p:sldId id="324" r:id="rId12"/>
  </p:sldIdLst>
  <p:sldSz cx="9144000" cy="6858000" type="screen4x3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1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7DC86F-F536-4D94-86DB-692B1B8E52EB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6663" y="9428163"/>
            <a:ext cx="289083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D2AAEA4-DF9F-4F3C-BA7D-8CAB78E189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795CF67-190D-48C5-9C4F-5C6F514D05F0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6663" y="9428163"/>
            <a:ext cx="289083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0C96216-7736-421F-80CE-6B5453BFD58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5353FF-FCD1-4686-9E66-B3B0844A6047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39B036-8D34-4428-A7DE-C78C85C5A866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D018E5-D893-4AF5-8E61-3505DE04204B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450440-5325-4C99-87C5-BAFCDB11BCC9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B38734-CB4C-4057-A570-77D6DB862B6D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0CB60F-B7E2-450E-AC90-69864B09E7CE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B2444B-A9BB-455A-9639-09738D6A3632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FB37AC-631F-4749-9F20-A1F39EE79DE9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724595A-34B8-4853-B600-3243F6F22654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9371867-403A-4653-9E36-39F52FC83505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3B41EE-AE55-4A41-A250-37E17C4DB3C3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29BF7-ACD8-4578-BDAF-1FE4AC8BC6F5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C31887F-ECEC-4DCC-AB03-C51AD527C0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56879-7F80-416F-A683-B5AF6F84D4B5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1C3EB-B606-4736-9E81-1005C3E65B9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F0569-E196-48DB-A42D-2382219FAF13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70665-9EF4-49B1-B643-A2FB30CDB9D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73A30-E927-42E0-8406-5B84F771417D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479C1-D8A2-42D3-85AD-2969C3EE983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B52A-A3D6-4BCD-8045-DFC5928A160A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D67D3-0906-415C-BC01-2878E4567F5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C5AF3-2604-4816-B5CE-37CA29CE24C3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2A188-7DFD-4719-B2DE-B23CB946B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16021-8DE2-4DA5-A8F0-A310A893605B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3B15-6C41-40AF-9014-DE74E6F5B2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D5832-1306-495B-8FFC-36A55088A7B4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C98EF-DC19-44A7-9AEE-27AEB47AAC8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16B73-CC0E-4C6C-A8F1-24255A0DE8BD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BF03333-2E8C-450A-A222-B1C13AC79F4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3DE77-692B-446B-B46D-E3003587C37F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82370-BFA4-4690-B290-29C67AF8C7C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4519-9E16-41FA-902D-746D98E96D08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37B1-FA44-430B-9D5A-6AE2C7E18F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294DB31-38F1-4C93-A19A-091E8D165959}" type="datetimeFigureOut">
              <a:rPr lang="de-DE"/>
              <a:pPr>
                <a:defRPr/>
              </a:pPr>
              <a:t>20.05.2011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219" y="5885656"/>
            <a:ext cx="1316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 b="1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EC3A5E1-CA3F-4BAD-A572-EDC4BCAE72B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9001125" y="0"/>
            <a:ext cx="142875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5" y="1371600"/>
            <a:ext cx="142875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5" r:id="rId2"/>
    <p:sldLayoutId id="2147483814" r:id="rId3"/>
    <p:sldLayoutId id="2147483813" r:id="rId4"/>
    <p:sldLayoutId id="2147483812" r:id="rId5"/>
    <p:sldLayoutId id="2147483811" r:id="rId6"/>
    <p:sldLayoutId id="2147483810" r:id="rId7"/>
    <p:sldLayoutId id="2147483809" r:id="rId8"/>
    <p:sldLayoutId id="2147483817" r:id="rId9"/>
    <p:sldLayoutId id="2147483808" r:id="rId10"/>
    <p:sldLayoutId id="21474838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algn="l" rtl="0" fontAlgn="base">
        <a:spcBef>
          <a:spcPct val="20000"/>
        </a:spcBef>
        <a:spcAft>
          <a:spcPts val="600"/>
        </a:spcAft>
        <a:buFont typeface="Arial" charset="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476250"/>
            <a:ext cx="7772400" cy="41052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4000" dirty="0"/>
              <a:t>Psychotherapeutische Versorgung und </a:t>
            </a:r>
            <a:r>
              <a:rPr lang="de-DE" sz="4000" dirty="0" smtClean="0"/>
              <a:t/>
            </a:r>
            <a:br>
              <a:rPr lang="de-DE" sz="4000" dirty="0" smtClean="0"/>
            </a:br>
            <a:r>
              <a:rPr lang="de-DE" sz="4000" dirty="0" smtClean="0"/>
              <a:t>UN-Konvention</a:t>
            </a:r>
            <a:r>
              <a:rPr lang="de-DE" sz="4400" dirty="0" smtClean="0"/>
              <a:t/>
            </a:r>
            <a:br>
              <a:rPr lang="de-DE" sz="4400" dirty="0" smtClean="0"/>
            </a:br>
            <a:r>
              <a:rPr lang="de-DE" sz="4400" dirty="0"/>
              <a:t/>
            </a:r>
            <a:br>
              <a:rPr lang="de-DE" sz="4400" dirty="0"/>
            </a:br>
            <a:r>
              <a:rPr lang="de-DE" sz="3600" dirty="0" smtClean="0"/>
              <a:t>Klaus </a:t>
            </a:r>
            <a:r>
              <a:rPr lang="de-DE" sz="3600" dirty="0"/>
              <a:t>Hennicke</a:t>
            </a:r>
            <a:r>
              <a:rPr lang="de-DE" sz="4000" dirty="0"/>
              <a:t/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088" y="4437063"/>
            <a:ext cx="7416800" cy="2016125"/>
          </a:xfrm>
        </p:spPr>
        <p:txBody>
          <a:bodyPr rtlCol="0">
            <a:normAutofit lnSpcReduction="10000"/>
          </a:bodyPr>
          <a:lstStyle/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Alle auf die Couch?</a:t>
            </a:r>
          </a:p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Psychotherapie für Menschen mit intellektuellen Beeinträchtigungen!</a:t>
            </a:r>
          </a:p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Alpha nova </a:t>
            </a:r>
          </a:p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Graz 17./18.5.2011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47050" cy="17637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b="1" dirty="0" smtClean="0"/>
              <a:t>UN-Konvention </a:t>
            </a:r>
            <a:r>
              <a:rPr lang="de-DE" b="1" dirty="0"/>
              <a:t>über die Rechte von Menschen mit </a:t>
            </a:r>
            <a:r>
              <a:rPr lang="de-DE" b="1" dirty="0" smtClean="0"/>
              <a:t>Behinderungen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060575"/>
            <a:ext cx="7620000" cy="4537075"/>
          </a:xfrm>
        </p:spPr>
        <p:txBody>
          <a:bodyPr rtlCol="0">
            <a:normAutofit fontScale="92500" lnSpcReduction="10000"/>
          </a:bodyPr>
          <a:lstStyle/>
          <a:p>
            <a:pPr fontAlgn="auto">
              <a:buFont typeface="Arial" pitchFamily="34" charset="0"/>
              <a:buNone/>
              <a:defRPr/>
            </a:pPr>
            <a:r>
              <a:rPr lang="de-DE" b="0" dirty="0"/>
              <a:t>Am 26.September 2008 von der Republik </a:t>
            </a:r>
            <a:r>
              <a:rPr lang="de-DE" b="0" dirty="0" smtClean="0"/>
              <a:t>Österreich und am 26</a:t>
            </a:r>
            <a:r>
              <a:rPr lang="de-DE" b="0" dirty="0"/>
              <a:t>. März 2009 </a:t>
            </a:r>
            <a:r>
              <a:rPr lang="de-DE" b="0" dirty="0" smtClean="0"/>
              <a:t>von der Bundesrepublik Deutschland ratifiziert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/>
              <a:t>Geltendes Recht (aber nicht oder noch nicht individuell einklagbar)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/>
              <a:t>neuer </a:t>
            </a:r>
            <a:r>
              <a:rPr lang="de-DE" dirty="0"/>
              <a:t>Rechtsrahmen für die </a:t>
            </a:r>
            <a:r>
              <a:rPr lang="de-DE" dirty="0" smtClean="0"/>
              <a:t>Behindertenpolitik: die Rechte </a:t>
            </a:r>
            <a:r>
              <a:rPr lang="de-DE" dirty="0"/>
              <a:t>von Menschen mit Behinderungen </a:t>
            </a:r>
            <a:r>
              <a:rPr lang="de-DE" dirty="0" smtClean="0"/>
              <a:t>werden zur </a:t>
            </a:r>
            <a:r>
              <a:rPr lang="de-DE" dirty="0"/>
              <a:t>Grundlage und zum Maßstab politischen </a:t>
            </a:r>
            <a:r>
              <a:rPr lang="de-DE" dirty="0" smtClean="0"/>
              <a:t>Handelns erhoben </a:t>
            </a:r>
            <a:r>
              <a:rPr lang="de-DE" dirty="0" smtClean="0">
                <a:sym typeface="Wingdings" pitchFamily="2" charset="2"/>
              </a:rPr>
              <a:t> 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 smtClean="0"/>
          </a:p>
          <a:p>
            <a:pPr algn="ctr" fontAlgn="auto">
              <a:buFont typeface="Arial" pitchFamily="34" charset="0"/>
              <a:buNone/>
              <a:defRPr/>
            </a:pPr>
            <a:r>
              <a:rPr lang="de-DE" sz="3000" dirty="0" smtClean="0"/>
              <a:t>„Wechsel von </a:t>
            </a:r>
            <a:r>
              <a:rPr lang="de-DE" sz="3000" dirty="0"/>
              <a:t>einer Politik der Fürsorge zu einer Politik der </a:t>
            </a:r>
            <a:r>
              <a:rPr lang="de-DE" sz="3000" dirty="0" smtClean="0"/>
              <a:t>Rechte“</a:t>
            </a:r>
            <a:endParaRPr lang="de-DE" dirty="0"/>
          </a:p>
          <a:p>
            <a:pPr fontAlgn="auto">
              <a:buFont typeface="Arial" pitchFamily="34" charset="0"/>
              <a:buNone/>
              <a:defRPr/>
            </a:pPr>
            <a:endParaRPr lang="de-DE" sz="1600" b="0" dirty="0" smtClean="0"/>
          </a:p>
          <a:p>
            <a:pPr fontAlgn="auto">
              <a:buFont typeface="Arial" pitchFamily="34" charset="0"/>
              <a:buNone/>
              <a:defRPr/>
            </a:pPr>
            <a:r>
              <a:rPr lang="de-DE" sz="1600" b="0" dirty="0" smtClean="0"/>
              <a:t>(Zit. nach: </a:t>
            </a:r>
            <a:r>
              <a:rPr lang="de-DE" sz="1600" b="0" dirty="0"/>
              <a:t>AICHELE, V. (2010): Behinderung und Menschenrechte: </a:t>
            </a:r>
            <a:r>
              <a:rPr lang="de-DE" sz="1600" b="0" dirty="0" smtClean="0"/>
              <a:t>Die </a:t>
            </a:r>
            <a:r>
              <a:rPr lang="de-DE" sz="1600" b="0" dirty="0"/>
              <a:t>UN-Konvention über die Rechte von Menschen mit Behinderungen. Aus Politik und Zeitgeschichte </a:t>
            </a:r>
            <a:r>
              <a:rPr lang="de-DE" sz="1600" b="0" dirty="0" smtClean="0"/>
              <a:t>23(2010)13)</a:t>
            </a:r>
            <a:endParaRPr lang="de-DE" sz="16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7993063" cy="16557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b="1" dirty="0" smtClean="0"/>
              <a:t>UN-Konvention </a:t>
            </a:r>
            <a:r>
              <a:rPr lang="de-DE" b="1" dirty="0"/>
              <a:t>über die Rechte von Menschen mit </a:t>
            </a:r>
            <a:r>
              <a:rPr lang="de-DE" b="1" dirty="0" smtClean="0"/>
              <a:t>Behinderungen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5038"/>
            <a:ext cx="7620000" cy="4319587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charset="0"/>
              <a:buChar char="•"/>
            </a:pPr>
            <a:r>
              <a:rPr lang="de-DE" sz="2400" b="0" smtClean="0"/>
              <a:t>Bezieht alle Menschen mit Behinderungen ein (körperlich, sensorisch, seelisch, geistig)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charset="0"/>
              <a:buChar char="•"/>
            </a:pPr>
            <a:r>
              <a:rPr lang="de-DE" sz="2400" b="0" smtClean="0"/>
              <a:t>Kein Sonderrecht, das Privilegien schafft!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charset="0"/>
              <a:buChar char="•"/>
            </a:pPr>
            <a:r>
              <a:rPr lang="de-DE" sz="2400" b="0" smtClean="0"/>
              <a:t>Vielmehr </a:t>
            </a:r>
            <a:r>
              <a:rPr lang="de-DE" sz="2400" b="0" i="1" smtClean="0"/>
              <a:t>„werden die universellen Rechte aus der Perspektive der behinderten Menschen präzisiert“, </a:t>
            </a:r>
            <a:r>
              <a:rPr lang="de-DE" sz="2400" b="0" smtClean="0"/>
              <a:t>gleichzeitig </a:t>
            </a:r>
            <a:r>
              <a:rPr lang="de-DE" sz="2400" b="0" i="1" smtClean="0"/>
              <a:t>„</a:t>
            </a:r>
            <a:r>
              <a:rPr lang="de-DE" sz="2400" i="1" smtClean="0"/>
              <a:t>die staatlichen Verpflichtungen </a:t>
            </a:r>
            <a:r>
              <a:rPr lang="de-DE" sz="2400" b="0" i="1" smtClean="0"/>
              <a:t>für ihren Schutz konkretisiert“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18488" cy="14049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Umsetzungsverpflichtungdes</a:t>
            </a:r>
            <a:r>
              <a:rPr lang="de-DE" dirty="0" smtClean="0"/>
              <a:t> Staates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2060575"/>
            <a:ext cx="8534400" cy="4797425"/>
          </a:xfrm>
        </p:spPr>
        <p:txBody>
          <a:bodyPr rtlCol="0">
            <a:normAutofit/>
          </a:bodyPr>
          <a:lstStyle/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 smtClean="0"/>
              <a:t>eine schrittweise, </a:t>
            </a:r>
            <a:r>
              <a:rPr lang="de-DE" sz="2400" b="0" i="1" dirty="0" smtClean="0"/>
              <a:t>kontinuierliche</a:t>
            </a:r>
            <a:r>
              <a:rPr lang="de-DE" sz="2400" b="0" dirty="0" smtClean="0"/>
              <a:t> Umsetzung „</a:t>
            </a:r>
            <a:r>
              <a:rPr lang="de-DE" sz="2400" b="0" dirty="0"/>
              <a:t>ohne jeden Zeitaufschub“ (Gebot der Einhaltung</a:t>
            </a:r>
            <a:r>
              <a:rPr lang="de-DE" sz="2400" b="0" dirty="0" smtClean="0"/>
              <a:t>)</a:t>
            </a:r>
            <a:endParaRPr lang="de-DE" sz="2400" b="0" dirty="0"/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 smtClean="0"/>
              <a:t>Rechenschaftspflicht für </a:t>
            </a:r>
            <a:r>
              <a:rPr lang="de-DE" sz="2400" b="0" dirty="0"/>
              <a:t>etwaige </a:t>
            </a:r>
            <a:r>
              <a:rPr lang="de-DE" sz="2400" b="0" dirty="0" smtClean="0"/>
              <a:t>Versäumnisse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 smtClean="0"/>
              <a:t>Sicherstellung und Gewährleistung eines Monitoring</a:t>
            </a:r>
          </a:p>
          <a:p>
            <a:pPr marL="342900" indent="-342900" fontAlgn="auto">
              <a:buFont typeface="Wingdings"/>
              <a:buChar char="à"/>
              <a:defRPr/>
            </a:pPr>
            <a:r>
              <a:rPr lang="de-DE" b="0" dirty="0" smtClean="0"/>
              <a:t>Deutsches Institut </a:t>
            </a:r>
            <a:r>
              <a:rPr lang="de-DE" b="0" dirty="0"/>
              <a:t>für </a:t>
            </a:r>
            <a:r>
              <a:rPr lang="de-DE" b="0" dirty="0" smtClean="0"/>
              <a:t>Menschenrechte</a:t>
            </a:r>
            <a:br>
              <a:rPr lang="de-DE" b="0" dirty="0" smtClean="0"/>
            </a:br>
            <a:r>
              <a:rPr lang="de-DE" b="0" dirty="0" smtClean="0"/>
              <a:t>Zimmerstr</a:t>
            </a:r>
            <a:r>
              <a:rPr lang="de-DE" b="0" dirty="0"/>
              <a:t>. 26/27, 10969 </a:t>
            </a:r>
            <a:r>
              <a:rPr lang="de-DE" b="0" dirty="0" smtClean="0"/>
              <a:t>Berlin</a:t>
            </a:r>
            <a:endParaRPr lang="de-DE" b="0" dirty="0"/>
          </a:p>
          <a:p>
            <a:pPr marL="342900" indent="-342900" fontAlgn="auto">
              <a:buFont typeface="Wingdings"/>
              <a:buChar char="à"/>
              <a:defRPr/>
            </a:pPr>
            <a:r>
              <a:rPr lang="de-DE" b="0" dirty="0" smtClean="0"/>
              <a:t>Büro </a:t>
            </a:r>
            <a:r>
              <a:rPr lang="de-DE" b="0" dirty="0"/>
              <a:t>des Unabhängigen </a:t>
            </a:r>
            <a:r>
              <a:rPr lang="de-DE" b="0" dirty="0" err="1"/>
              <a:t>Monitoringausschusses</a:t>
            </a:r>
            <a:r>
              <a:rPr lang="de-DE" b="0" dirty="0"/>
              <a:t/>
            </a:r>
            <a:br>
              <a:rPr lang="de-DE" b="0" dirty="0"/>
            </a:br>
            <a:r>
              <a:rPr lang="de-DE" b="0" dirty="0"/>
              <a:t>c/o Bundesministerium für Arbeit, Soziales und Konsumentenschutz</a:t>
            </a:r>
            <a:br>
              <a:rPr lang="de-DE" b="0" dirty="0"/>
            </a:br>
            <a:r>
              <a:rPr lang="de-DE" b="0" dirty="0"/>
              <a:t>1010 Wien, Stubenring 1</a:t>
            </a:r>
            <a:br>
              <a:rPr lang="de-DE" b="0" dirty="0"/>
            </a:br>
            <a:r>
              <a:rPr lang="de-DE" b="0" dirty="0"/>
              <a:t>Fax: +43 1 718 94 70 2706</a:t>
            </a:r>
          </a:p>
          <a:p>
            <a:pPr fontAlgn="auto">
              <a:buFont typeface="Arial" pitchFamily="34" charset="0"/>
              <a:buNone/>
              <a:defRPr/>
            </a:pPr>
            <a:endParaRPr lang="de-DE" sz="2400" dirty="0" smtClean="0"/>
          </a:p>
          <a:p>
            <a:pPr fontAlgn="auto">
              <a:buFont typeface="Arial" pitchFamily="34" charset="0"/>
              <a:buNone/>
              <a:defRPr/>
            </a:pP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075613" cy="1295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b="1" dirty="0"/>
              <a:t>Recht auf Gesundheit 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>(</a:t>
            </a:r>
            <a:r>
              <a:rPr lang="de-DE" b="1" dirty="0"/>
              <a:t>Art. 25</a:t>
            </a:r>
            <a:r>
              <a:rPr lang="de-DE" b="1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773238"/>
            <a:ext cx="8534400" cy="4895850"/>
          </a:xfrm>
        </p:spPr>
        <p:txBody>
          <a:bodyPr rtlCol="0">
            <a:normAutofit fontScale="92500"/>
          </a:bodyPr>
          <a:lstStyle/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 smtClean="0"/>
              <a:t>Recht </a:t>
            </a:r>
            <a:r>
              <a:rPr lang="de-DE" sz="2400" b="0" dirty="0"/>
              <a:t>auf ein </a:t>
            </a:r>
            <a:r>
              <a:rPr lang="de-DE" sz="2400" b="0" i="1" dirty="0"/>
              <a:t>„erreichbares Höchstmaß von Gesundheit“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/>
              <a:t>Verfügbarkeit: </a:t>
            </a:r>
            <a:r>
              <a:rPr lang="de-DE" sz="2400" b="0" i="1" dirty="0"/>
              <a:t>„eine unentgeltliche oder erschwingliche Gesundheitsversorgung in derselben Bandbreite, von derselben Qualität und auf demselben Standard … wie (bei) anderen Menschen“</a:t>
            </a:r>
            <a:r>
              <a:rPr lang="de-DE" sz="2400" b="0" dirty="0"/>
              <a:t>, </a:t>
            </a:r>
            <a:r>
              <a:rPr lang="de-DE" sz="2400" b="0" dirty="0" smtClean="0"/>
              <a:t> und </a:t>
            </a:r>
            <a:r>
              <a:rPr lang="de-DE" sz="2400" b="0" i="1" dirty="0" smtClean="0"/>
              <a:t>so „gemeindenah </a:t>
            </a:r>
            <a:r>
              <a:rPr lang="de-DE" sz="2400" b="0" i="1" dirty="0"/>
              <a:t>wie </a:t>
            </a:r>
            <a:r>
              <a:rPr lang="de-DE" sz="2400" b="0" i="1" dirty="0" smtClean="0"/>
              <a:t>möglich“</a:t>
            </a:r>
            <a:r>
              <a:rPr lang="de-DE" sz="2400" b="0" dirty="0" smtClean="0"/>
              <a:t>;</a:t>
            </a:r>
            <a:endParaRPr lang="de-DE" sz="2400" b="0" dirty="0"/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/>
              <a:t>Notwendigkeit von Gesundheitsleistungen, die </a:t>
            </a:r>
            <a:r>
              <a:rPr lang="de-DE" sz="2400" b="0" i="1" dirty="0" smtClean="0"/>
              <a:t>„</a:t>
            </a:r>
            <a:r>
              <a:rPr lang="de-DE" sz="2400" b="0" i="1" dirty="0"/>
              <a:t>speziell wegen </a:t>
            </a:r>
            <a:r>
              <a:rPr lang="de-DE" sz="2400" b="0" i="1" dirty="0" smtClean="0"/>
              <a:t>der </a:t>
            </a:r>
            <a:r>
              <a:rPr lang="de-DE" sz="2400" b="0" i="1" dirty="0"/>
              <a:t>Behinderungen benötigt werden“, </a:t>
            </a:r>
            <a:r>
              <a:rPr lang="de-DE" sz="2400" b="0" dirty="0"/>
              <a:t>die also über das übliche Maß hinausgegen können </a:t>
            </a:r>
            <a:endParaRPr lang="de-DE" sz="2400" b="0" dirty="0" smtClean="0"/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dirty="0" smtClean="0"/>
              <a:t>Gebot </a:t>
            </a:r>
            <a:r>
              <a:rPr lang="de-DE" sz="2400" b="0" dirty="0"/>
              <a:t>des „</a:t>
            </a:r>
            <a:r>
              <a:rPr lang="de-DE" sz="2400" b="0" dirty="0" err="1" smtClean="0"/>
              <a:t>informed</a:t>
            </a:r>
            <a:r>
              <a:rPr lang="de-DE" sz="2400" b="0" dirty="0" smtClean="0"/>
              <a:t> </a:t>
            </a:r>
            <a:r>
              <a:rPr lang="de-DE" sz="2400" b="0" dirty="0" err="1"/>
              <a:t>consent</a:t>
            </a:r>
            <a:r>
              <a:rPr lang="de-DE" sz="2400" b="0" dirty="0"/>
              <a:t>“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b="0" i="1" dirty="0"/>
              <a:t>„Verbot der diskriminierende Vorenthaltung von </a:t>
            </a:r>
            <a:r>
              <a:rPr lang="de-DE" sz="2400" b="0" i="1" dirty="0" smtClean="0"/>
              <a:t>Gesundheits-versorgung </a:t>
            </a:r>
            <a:r>
              <a:rPr lang="de-DE" sz="2400" b="0" i="1" dirty="0"/>
              <a:t>oder -leistungen … aufgrund von Behinderung“</a:t>
            </a:r>
          </a:p>
          <a:p>
            <a:pPr fontAlgn="auto">
              <a:buFont typeface="Arial" pitchFamily="34" charset="0"/>
              <a:buNone/>
              <a:defRPr/>
            </a:pP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47050" cy="14763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b="1" dirty="0" smtClean="0"/>
              <a:t>Habilitation </a:t>
            </a:r>
            <a:r>
              <a:rPr lang="de-DE" b="1" dirty="0"/>
              <a:t>und </a:t>
            </a:r>
            <a:r>
              <a:rPr lang="de-DE" b="1" dirty="0" smtClean="0"/>
              <a:t>Rehabilitation (Art</a:t>
            </a:r>
            <a:r>
              <a:rPr lang="de-DE" b="1" dirty="0"/>
              <a:t>. </a:t>
            </a:r>
            <a:r>
              <a:rPr lang="de-DE" b="1" dirty="0" smtClean="0"/>
              <a:t>26)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825" y="1773238"/>
            <a:ext cx="8588375" cy="4608512"/>
          </a:xfrm>
        </p:spPr>
        <p:txBody>
          <a:bodyPr rtlCol="0">
            <a:normAutofit fontScale="62500" lnSpcReduction="20000"/>
          </a:bodyPr>
          <a:lstStyle/>
          <a:p>
            <a:pPr marL="810450" indent="-571500" defTabSz="612000" fontAlgn="auto">
              <a:lnSpc>
                <a:spcPct val="120000"/>
              </a:lnSpc>
              <a:buFont typeface="Arial" pitchFamily="34" charset="0"/>
              <a:buChar char="•"/>
              <a:tabLst>
                <a:tab pos="504000" algn="l"/>
              </a:tabLst>
              <a:defRPr/>
            </a:pPr>
            <a:r>
              <a:rPr lang="de-DE" sz="3600" b="0" dirty="0" smtClean="0"/>
              <a:t>Umfassende (</a:t>
            </a:r>
            <a:r>
              <a:rPr lang="de-DE" sz="3600" b="0" dirty="0"/>
              <a:t>spezielle) Maßnahmen, </a:t>
            </a:r>
            <a:r>
              <a:rPr lang="de-DE" sz="3600" b="0" dirty="0" smtClean="0"/>
              <a:t>um </a:t>
            </a:r>
            <a:r>
              <a:rPr lang="de-DE" sz="3600" b="0" i="1" dirty="0" smtClean="0"/>
              <a:t>„ein </a:t>
            </a:r>
            <a:r>
              <a:rPr lang="de-DE" sz="3600" b="0" i="1" dirty="0"/>
              <a:t>Höchstmaß an </a:t>
            </a:r>
            <a:r>
              <a:rPr lang="de-DE" sz="3600" b="0" i="1" dirty="0" smtClean="0"/>
              <a:t>Unabhängigkeit, umfassende </a:t>
            </a:r>
            <a:r>
              <a:rPr lang="de-DE" sz="3600" b="0" i="1" dirty="0"/>
              <a:t>körperliche, geistige, soziale und berufliche Fähigkeiten sowie die volle Einbeziehung in alle Aspekte des Lebens und die volle Teilhabe an allen Aspekten des Lebens zu erreichen und zu bewahren“.</a:t>
            </a:r>
          </a:p>
          <a:p>
            <a:pPr marL="810450" indent="-571500" fontAlgn="auto">
              <a:lnSpc>
                <a:spcPct val="120000"/>
              </a:lnSpc>
              <a:buFont typeface="Arial" pitchFamily="34" charset="0"/>
              <a:buChar char="•"/>
              <a:tabLst>
                <a:tab pos="504000" algn="l"/>
              </a:tabLst>
              <a:defRPr/>
            </a:pPr>
            <a:r>
              <a:rPr lang="de-DE" sz="3600" b="0" dirty="0"/>
              <a:t>Ausbau und Gewährleistung von </a:t>
            </a:r>
            <a:r>
              <a:rPr lang="de-DE" sz="3600" b="0" i="1" dirty="0" smtClean="0"/>
              <a:t>Habilitations- </a:t>
            </a:r>
            <a:r>
              <a:rPr lang="de-DE" sz="3600" b="0" i="1" dirty="0"/>
              <a:t>und </a:t>
            </a:r>
            <a:r>
              <a:rPr lang="de-DE" sz="3600" b="0" i="1" dirty="0" smtClean="0"/>
              <a:t>Rehabilitationsdiensten </a:t>
            </a:r>
            <a:r>
              <a:rPr lang="de-DE" sz="3600" b="0" i="1" dirty="0"/>
              <a:t>und -</a:t>
            </a:r>
            <a:r>
              <a:rPr lang="de-DE" sz="3600" b="0" i="1" dirty="0" smtClean="0"/>
              <a:t>programmen, </a:t>
            </a:r>
            <a:r>
              <a:rPr lang="de-DE" sz="3600" b="0" i="1" dirty="0"/>
              <a:t>insbesondere auf dem Gebiet der Gesundheit, der Beschäftigung, der Bildung und der Sozialdienste</a:t>
            </a:r>
            <a:r>
              <a:rPr lang="de-DE" sz="3600" b="0" dirty="0"/>
              <a:t>, </a:t>
            </a:r>
            <a:endParaRPr lang="de-DE" sz="3600" b="0" dirty="0" smtClean="0"/>
          </a:p>
          <a:p>
            <a:pPr marL="810450" indent="-571500" fontAlgn="auto">
              <a:lnSpc>
                <a:spcPct val="120000"/>
              </a:lnSpc>
              <a:buFont typeface="Arial" pitchFamily="34" charset="0"/>
              <a:buChar char="•"/>
              <a:tabLst>
                <a:tab pos="504000" algn="l"/>
              </a:tabLst>
              <a:defRPr/>
            </a:pPr>
            <a:r>
              <a:rPr lang="de-DE" sz="3600" b="0" dirty="0" smtClean="0"/>
              <a:t>einschließl</a:t>
            </a:r>
            <a:r>
              <a:rPr lang="de-DE" sz="3600" b="0" dirty="0"/>
              <a:t>. </a:t>
            </a:r>
            <a:r>
              <a:rPr lang="de-DE" sz="3600" b="0" i="1" dirty="0"/>
              <a:t>Aus- und Fortbildung </a:t>
            </a:r>
            <a:r>
              <a:rPr lang="de-DE" sz="3600" b="0" dirty="0"/>
              <a:t>der dort </a:t>
            </a:r>
            <a:r>
              <a:rPr lang="de-DE" sz="3600" b="0" dirty="0" smtClean="0"/>
              <a:t>Beschäftigten.</a:t>
            </a:r>
            <a:endParaRPr lang="de-DE" sz="3600" b="0" dirty="0"/>
          </a:p>
          <a:p>
            <a:pPr fontAlgn="auto">
              <a:lnSpc>
                <a:spcPct val="120000"/>
              </a:lnSpc>
              <a:buFont typeface="Arial" pitchFamily="34" charset="0"/>
              <a:buNone/>
              <a:defRPr/>
            </a:pPr>
            <a:endParaRPr lang="de-DE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351837" cy="1930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3200" b="1" dirty="0"/>
              <a:t>Allgemeine Implikationen für das </a:t>
            </a:r>
            <a:r>
              <a:rPr lang="de-DE" sz="3200" b="1" dirty="0" smtClean="0"/>
              <a:t>Gesundheitswesen</a:t>
            </a:r>
            <a:br>
              <a:rPr lang="de-DE" sz="3200" b="1" dirty="0" smtClean="0"/>
            </a:br>
            <a:r>
              <a:rPr lang="de-DE" sz="1200" dirty="0" smtClean="0">
                <a:solidFill>
                  <a:schemeClr val="tx1"/>
                </a:solidFill>
                <a:latin typeface="+mn-lt"/>
              </a:rPr>
              <a:t>Mod</a:t>
            </a:r>
            <a:r>
              <a:rPr lang="de-DE" sz="1200" dirty="0">
                <a:solidFill>
                  <a:schemeClr val="tx1"/>
                </a:solidFill>
                <a:latin typeface="+mn-lt"/>
              </a:rPr>
              <a:t>. n.: Bundesärztekammer (2010): Stellungnahme der Zentralen Kommission zur Wahrung ethischer Grundsätze in der Medizin und ihren Grenzgebieten </a:t>
            </a:r>
            <a:r>
              <a:rPr lang="de-DE" sz="1200" b="1" dirty="0">
                <a:solidFill>
                  <a:schemeClr val="tx1"/>
                </a:solidFill>
                <a:latin typeface="+mn-lt"/>
              </a:rPr>
              <a:t>(Zentrale Ethikkommission</a:t>
            </a:r>
            <a:r>
              <a:rPr lang="de-DE" sz="1200" dirty="0">
                <a:solidFill>
                  <a:schemeClr val="tx1"/>
                </a:solidFill>
                <a:latin typeface="+mn-lt"/>
              </a:rPr>
              <a:t>) bei der </a:t>
            </a:r>
            <a:r>
              <a:rPr lang="de-DE" sz="1200" dirty="0" smtClean="0">
                <a:solidFill>
                  <a:schemeClr val="tx1"/>
                </a:solidFill>
                <a:latin typeface="+mn-lt"/>
              </a:rPr>
              <a:t>Bundes-ärztekammer</a:t>
            </a:r>
            <a:r>
              <a:rPr lang="de-DE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de-DE" sz="1200" i="1" dirty="0">
                <a:solidFill>
                  <a:schemeClr val="tx1"/>
                </a:solidFill>
                <a:latin typeface="+mn-lt"/>
              </a:rPr>
              <a:t>Die neue UN-Konvention für die Rechte von Menschen mit Behinderung als </a:t>
            </a:r>
            <a:r>
              <a:rPr lang="de-DE" sz="1200" i="1" dirty="0" smtClean="0">
                <a:solidFill>
                  <a:schemeClr val="tx1"/>
                </a:solidFill>
                <a:latin typeface="+mn-lt"/>
              </a:rPr>
              <a:t>Heraus-forderung </a:t>
            </a:r>
            <a:r>
              <a:rPr lang="de-DE" sz="1200" i="1" dirty="0">
                <a:solidFill>
                  <a:schemeClr val="tx1"/>
                </a:solidFill>
                <a:latin typeface="+mn-lt"/>
              </a:rPr>
              <a:t>für das ärztliche Handeln und das Gesundheitswesen. </a:t>
            </a:r>
            <a:r>
              <a:rPr lang="de-DE" sz="1200" dirty="0" err="1">
                <a:solidFill>
                  <a:schemeClr val="tx1"/>
                </a:solidFill>
                <a:latin typeface="+mn-lt"/>
              </a:rPr>
              <a:t>Dtsch</a:t>
            </a:r>
            <a:r>
              <a:rPr lang="de-DE" sz="1200" dirty="0" smtClean="0">
                <a:solidFill>
                  <a:schemeClr val="tx1"/>
                </a:solidFill>
                <a:latin typeface="+mn-lt"/>
              </a:rPr>
              <a:t>. </a:t>
            </a:r>
            <a:r>
              <a:rPr lang="de-DE" sz="1200" dirty="0" err="1" smtClean="0">
                <a:solidFill>
                  <a:schemeClr val="tx1"/>
                </a:solidFill>
                <a:latin typeface="+mn-lt"/>
              </a:rPr>
              <a:t>Ärztebl</a:t>
            </a:r>
            <a:r>
              <a:rPr lang="de-DE" sz="1200" dirty="0">
                <a:solidFill>
                  <a:schemeClr val="tx1"/>
                </a:solidFill>
                <a:latin typeface="+mn-lt"/>
              </a:rPr>
              <a:t>. 107, 7 (2010) </a:t>
            </a:r>
            <a:r>
              <a:rPr lang="de-DE" sz="1200" dirty="0" smtClean="0">
                <a:solidFill>
                  <a:schemeClr val="tx1"/>
                </a:solidFill>
                <a:latin typeface="+mn-lt"/>
              </a:rPr>
              <a:t>A297</a:t>
            </a:r>
            <a:endParaRPr lang="de-DE" sz="1200" dirty="0"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188" y="2349500"/>
            <a:ext cx="7921625" cy="4392613"/>
          </a:xfrm>
        </p:spPr>
        <p:txBody>
          <a:bodyPr rtlCol="0">
            <a:normAutofit fontScale="92500" lnSpcReduction="20000"/>
          </a:bodyPr>
          <a:lstStyle/>
          <a:p>
            <a:pPr fontAlgn="auto">
              <a:buFont typeface="Arial" pitchFamily="34" charset="0"/>
              <a:buNone/>
              <a:defRPr/>
            </a:pPr>
            <a:r>
              <a:rPr lang="de-DE" sz="2600" b="0" dirty="0" smtClean="0"/>
              <a:t>„(…) die </a:t>
            </a:r>
            <a:r>
              <a:rPr lang="de-DE" sz="2600" b="0" dirty="0"/>
              <a:t>Konvention </a:t>
            </a:r>
            <a:r>
              <a:rPr lang="de-DE" sz="2600" b="0" dirty="0" smtClean="0"/>
              <a:t>(erwartet) die </a:t>
            </a:r>
            <a:r>
              <a:rPr lang="de-DE" sz="2600" b="0" dirty="0"/>
              <a:t>gleiche Qualität und den gleichen Standard an </a:t>
            </a:r>
            <a:r>
              <a:rPr lang="de-DE" sz="2600" b="0" dirty="0" smtClean="0"/>
              <a:t>Gesundheitsversorgung</a:t>
            </a:r>
            <a:r>
              <a:rPr lang="de-DE" sz="2600" b="0" dirty="0"/>
              <a:t>, wie er Menschen ohne Behinderung zugestanden wird</a:t>
            </a:r>
            <a:r>
              <a:rPr lang="de-DE" sz="2600" b="0" dirty="0" smtClean="0"/>
              <a:t>.“</a:t>
            </a:r>
          </a:p>
          <a:p>
            <a:pPr fontAlgn="auto">
              <a:buFont typeface="Arial" pitchFamily="34" charset="0"/>
              <a:buNone/>
              <a:defRPr/>
            </a:pPr>
            <a:r>
              <a:rPr lang="de-DE" sz="2600" b="0" dirty="0" smtClean="0"/>
              <a:t>„‚</a:t>
            </a:r>
            <a:r>
              <a:rPr lang="de-DE" sz="2600" b="0" dirty="0"/>
              <a:t>Gleich‘ bedeutet aber nicht ‚identisch‘, sondern eine dem individuellen Bedarf und der </a:t>
            </a:r>
            <a:r>
              <a:rPr lang="de-DE" sz="2600" b="0" dirty="0" smtClean="0"/>
              <a:t>Lebenssituation </a:t>
            </a:r>
            <a:r>
              <a:rPr lang="de-DE" sz="2600" b="0" dirty="0"/>
              <a:t>von Menschen mit Behinderung angepasste medizinische </a:t>
            </a:r>
            <a:r>
              <a:rPr lang="de-DE" sz="2600" b="0" dirty="0" smtClean="0"/>
              <a:t>Versorgung“</a:t>
            </a:r>
          </a:p>
          <a:p>
            <a:pPr fontAlgn="auto">
              <a:buFont typeface="Arial" pitchFamily="34" charset="0"/>
              <a:buNone/>
              <a:defRPr/>
            </a:pPr>
            <a:r>
              <a:rPr lang="de-DE" sz="2600" dirty="0" smtClean="0"/>
              <a:t>Gefahr</a:t>
            </a:r>
            <a:r>
              <a:rPr lang="de-DE" sz="2600" b="0" dirty="0" smtClean="0"/>
              <a:t>: </a:t>
            </a:r>
            <a:r>
              <a:rPr lang="de-DE" sz="2600" b="0" dirty="0"/>
              <a:t>Vernachlässigung </a:t>
            </a:r>
            <a:r>
              <a:rPr lang="de-DE" sz="2600" b="0" dirty="0" smtClean="0"/>
              <a:t>der </a:t>
            </a:r>
            <a:r>
              <a:rPr lang="de-DE" sz="2600" b="0" dirty="0"/>
              <a:t>„individuellen besonderen Vulnerabilität“</a:t>
            </a:r>
          </a:p>
          <a:p>
            <a:pPr fontAlgn="auto">
              <a:buFont typeface="Arial" pitchFamily="34" charset="0"/>
              <a:buNone/>
              <a:defRPr/>
            </a:pPr>
            <a:r>
              <a:rPr lang="de-DE" sz="2600" b="0" dirty="0"/>
              <a:t>… „wenn alle Menschen nur noch als ‚besonders‘ gelten (durch die „Abkehr vom Defizitverständnis“; KH), könnte es problematisch werden, spezifische medizinische und soziale Leistungsansprüche zu begründen</a:t>
            </a:r>
            <a:r>
              <a:rPr lang="de-DE" sz="2600" b="0" dirty="0" smtClean="0"/>
              <a:t>".</a:t>
            </a: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513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Schlussfolgerungen „Psychotherapie“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113"/>
            <a:ext cx="8147050" cy="4941887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de-DE" sz="3200" smtClean="0"/>
              <a:t>Psychotherapie ist eine </a:t>
            </a:r>
            <a:r>
              <a:rPr lang="de-DE" sz="3200" i="1" smtClean="0"/>
              <a:t>selbstverständliche</a:t>
            </a:r>
            <a:r>
              <a:rPr lang="de-DE" sz="3200" smtClean="0"/>
              <a:t> gesundheits-bezogene Leistung für Menschen mit geistiger Behinderung</a:t>
            </a:r>
          </a:p>
          <a:p>
            <a:pPr marL="342900" indent="-342900">
              <a:buFont typeface="Arial" charset="0"/>
              <a:buChar char="•"/>
            </a:pPr>
            <a:r>
              <a:rPr lang="de-DE" sz="3200" b="0" smtClean="0"/>
              <a:t>Wenn Konsens, dann 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513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Schlussfolgerungen „Psychotherapie“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28775"/>
            <a:ext cx="8147050" cy="5229225"/>
          </a:xfrm>
        </p:spPr>
        <p:txBody>
          <a:bodyPr rtlCol="0">
            <a:normAutofit fontScale="92500"/>
          </a:bodyPr>
          <a:lstStyle/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dirty="0" smtClean="0"/>
              <a:t>Schaffung</a:t>
            </a:r>
            <a:r>
              <a:rPr lang="de-DE" sz="2400" b="0" dirty="0" smtClean="0"/>
              <a:t> </a:t>
            </a:r>
            <a:r>
              <a:rPr lang="de-DE" sz="2400" b="0" i="1" dirty="0" smtClean="0"/>
              <a:t>regionaler</a:t>
            </a:r>
            <a:r>
              <a:rPr lang="de-DE" sz="2400" b="0" dirty="0" smtClean="0"/>
              <a:t> </a:t>
            </a:r>
            <a:r>
              <a:rPr lang="de-DE" sz="2400" b="0" i="1" dirty="0" smtClean="0"/>
              <a:t>spezialisierter</a:t>
            </a:r>
            <a:r>
              <a:rPr lang="de-DE" sz="2400" b="0" dirty="0" smtClean="0"/>
              <a:t> psychotherapeutischer Dienste in Praxen, (psychiatrischen) Ambulanzen und Kliniken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dirty="0" smtClean="0"/>
              <a:t>Modifikation/Anpassung</a:t>
            </a:r>
            <a:r>
              <a:rPr lang="de-DE" sz="2400" b="0" dirty="0" smtClean="0"/>
              <a:t> etablierter, </a:t>
            </a:r>
            <a:r>
              <a:rPr lang="de-DE" sz="2400" b="0" i="1" dirty="0" smtClean="0"/>
              <a:t>evidenzbasierter</a:t>
            </a:r>
            <a:r>
              <a:rPr lang="de-DE" sz="2400" b="0" dirty="0" smtClean="0"/>
              <a:t> Verfahren auf die besonderen Voraussetzungen und Bedürfnisse geistig behinderter Menschen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dirty="0" smtClean="0"/>
              <a:t>Assessment</a:t>
            </a:r>
            <a:r>
              <a:rPr lang="de-DE" sz="2400" b="0" dirty="0" smtClean="0"/>
              <a:t>: Qualifizierung psychiatrischer und heilpädagogischer Diagnostik zur Erkennung seelischer Leidensformen bei Menschen mit geistiger Behinderung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dirty="0" smtClean="0"/>
              <a:t>Inanspruchnahme</a:t>
            </a:r>
            <a:r>
              <a:rPr lang="de-DE" sz="2400" b="0" dirty="0" smtClean="0"/>
              <a:t>: Einstellungs- und Haltungsänderungen in der Betreuung von Menschen mit geistiger Behinderung (Ausbildung, Fortbildung, Supervision)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de-DE" sz="2400" dirty="0" smtClean="0"/>
              <a:t>Grundlegung</a:t>
            </a:r>
            <a:r>
              <a:rPr lang="de-DE" sz="2400" b="0" dirty="0" smtClean="0"/>
              <a:t> einer wissenschaftlichen Forschung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513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Schlussfolgerungen „Psychotherapie“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188" y="1844675"/>
            <a:ext cx="7632700" cy="4752975"/>
          </a:xfrm>
        </p:spPr>
        <p:txBody>
          <a:bodyPr/>
          <a:lstStyle/>
          <a:p>
            <a:r>
              <a:rPr lang="de-DE" sz="3600" smtClean="0"/>
              <a:t>Nach der </a:t>
            </a:r>
            <a:r>
              <a:rPr lang="de-DE" sz="3600" i="1" smtClean="0"/>
              <a:t>UN-Konvention über die Rechte von Menschen mit Behinderungen </a:t>
            </a:r>
            <a:r>
              <a:rPr lang="de-DE" sz="3600" smtClean="0"/>
              <a:t>haben Menschen mit geistiger Behinderung ein (einklagbares ?) Recht auf eine </a:t>
            </a:r>
            <a:r>
              <a:rPr lang="de-DE" sz="3600" i="1" smtClean="0"/>
              <a:t>angemessene</a:t>
            </a:r>
            <a:r>
              <a:rPr lang="de-DE" sz="3600" smtClean="0"/>
              <a:t> psychotherapeutische Versorgung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sz="4400" b="1" dirty="0"/>
              <a:t>S</a:t>
            </a:r>
            <a:r>
              <a:rPr lang="de-DE" sz="4400" b="1" dirty="0" smtClean="0"/>
              <a:t>chlusswort</a:t>
            </a:r>
            <a:endParaRPr lang="de-DE" sz="4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484313"/>
            <a:ext cx="8424862" cy="5257800"/>
          </a:xfrm>
        </p:spPr>
        <p:txBody>
          <a:bodyPr/>
          <a:lstStyle/>
          <a:p>
            <a:r>
              <a:rPr lang="de-DE" sz="3600" smtClean="0"/>
              <a:t>„Diskriminierung (ist) nicht nur das Vorenthalten gleicher Rechte, sondern auch die </a:t>
            </a:r>
            <a:r>
              <a:rPr lang="de-DE" sz="3600" i="1" smtClean="0"/>
              <a:t>Einschränkungen </a:t>
            </a:r>
            <a:r>
              <a:rPr lang="de-DE" sz="3600" smtClean="0"/>
              <a:t>durch</a:t>
            </a:r>
            <a:r>
              <a:rPr lang="de-DE" sz="3600" i="1" smtClean="0"/>
              <a:t> Barrieren</a:t>
            </a:r>
            <a:r>
              <a:rPr lang="de-DE" sz="3600" smtClean="0"/>
              <a:t>, durch </a:t>
            </a:r>
            <a:r>
              <a:rPr lang="de-DE" sz="3600" i="1" smtClean="0"/>
              <a:t>fehlende Hilfe, Sorge und Unterstützung </a:t>
            </a:r>
            <a:r>
              <a:rPr lang="de-DE" sz="3600" smtClean="0"/>
              <a:t>sowie durch </a:t>
            </a:r>
            <a:r>
              <a:rPr lang="de-DE" sz="3600" i="1" smtClean="0"/>
              <a:t>Vorurteile</a:t>
            </a:r>
            <a:r>
              <a:rPr lang="de-DE" sz="3600" smtClean="0"/>
              <a:t> und </a:t>
            </a:r>
            <a:r>
              <a:rPr lang="de-DE" sz="3600" i="1" smtClean="0"/>
              <a:t>abwertende Stereotypen</a:t>
            </a:r>
            <a:r>
              <a:rPr lang="de-DE" sz="3600" smtClean="0"/>
              <a:t>.“</a:t>
            </a:r>
          </a:p>
          <a:p>
            <a:r>
              <a:rPr lang="de-DE" sz="1300" b="0" smtClean="0"/>
              <a:t>Bundesärztekammer (2010): Stellungnahme der Zentralen Kommission zur Wahrung ethischer Grundsätze in der Medizin und ihren Grenzgebieten (Zentrale Ethikkommission) bei der Bundesärztekammer: </a:t>
            </a:r>
            <a:r>
              <a:rPr lang="de-DE" sz="1300" b="0" i="1" smtClean="0"/>
              <a:t>Die neue UN-Konvention für die Rechte von Menschen mit Behinderung als Herausforderung für das ärztliche Handeln und das Gesundheitswesen. </a:t>
            </a:r>
            <a:r>
              <a:rPr lang="de-DE" sz="1300" b="0" smtClean="0"/>
              <a:t>Dtsch.Ärztebl. 107, 7 (2010) A297</a:t>
            </a:r>
          </a:p>
          <a:p>
            <a:endParaRPr lang="de-DE" smtClean="0"/>
          </a:p>
          <a:p>
            <a:endParaRPr lang="de-DE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z">
  <a:themeElements>
    <a:clrScheme name="Essenz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651</Words>
  <Application>Microsoft Office PowerPoint</Application>
  <PresentationFormat>Bildschirmpräsentation (4:3)</PresentationFormat>
  <Paragraphs>63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Entwurfsvorlage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Wingdings</vt:lpstr>
      <vt:lpstr>Essenz</vt:lpstr>
      <vt:lpstr>Essenz</vt:lpstr>
      <vt:lpstr>Essenz</vt:lpstr>
      <vt:lpstr>PSYCHOTHERAPEUTISCHE VERSORGUNG UND  UN-KONVENTION  KLAUS HENNICKE </vt:lpstr>
      <vt:lpstr>UN-KONVENTION ÜBER DIE RECHTE VON MENSCHEN MIT BEHINDERUNGEN</vt:lpstr>
      <vt:lpstr>UN-KONVENTION ÜBER DIE RECHTE VON MENSCHEN MIT BEHINDERUNGEN</vt:lpstr>
      <vt:lpstr>UMSETZUNGSVERPFLICHTUNGDES STAATES</vt:lpstr>
      <vt:lpstr>RECHT AUF GESUNDHEIT  (ART. 25)</vt:lpstr>
      <vt:lpstr>HABILITATION UND REHABILITATION (ART. 26)</vt:lpstr>
      <vt:lpstr>ALLGEMEINE IMPLIKATIONEN FÜR DAS GESUNDHEITSWESEN MOD. N.: BUNDESÄRZTEKAMMER (2010): STELLUNGNAHME DER ZENTRALEN KOMMISSION ZUR WAHRUNG ETHISCHER GRUNDSÄTZE IN DER MEDIZIN UND IHREN GRENZGEBIETEN (ZENTRALE ETHIKKOMMISSION) BEI DER BUNDES-ÄRZTEKAMMER: DIE NEUE UN-KONVENTION FÜR DIE RECHTE VON MENSCHEN MIT BEHINDERUNG ALS HERAUS-FORDERUNG FÜR DAS ÄRZTLICHE HANDELN UND DAS GESUNDHEITSWESEN. DTSCH. ÄRZTEBL. 107, 7 (2010) A297</vt:lpstr>
      <vt:lpstr>SCHLUSSFOLGERUNGEN „PSYCHOTHERAPIE“</vt:lpstr>
      <vt:lpstr>SCHLUSSFOLGERUNGEN „PSYCHOTHERAPIE“</vt:lpstr>
      <vt:lpstr>SCHLUSSFOLGERUNGEN „PSYCHOTHERAPIE“</vt:lpstr>
      <vt:lpstr>SCHLUSSWORT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Probleme der Inklusion bei Kindern und Jugendlichen mit geistiger Behinderung aus kinder- und jugendpsychiatrischer Sicht Klaus Hennicke</dc:title>
  <dc:creator>KHennicke</dc:creator>
  <cp:lastModifiedBy>alois.krammer</cp:lastModifiedBy>
  <cp:revision>141</cp:revision>
  <cp:lastPrinted>2011-04-27T11:03:17Z</cp:lastPrinted>
  <dcterms:created xsi:type="dcterms:W3CDTF">2010-10-02T13:54:26Z</dcterms:created>
  <dcterms:modified xsi:type="dcterms:W3CDTF">2011-05-20T17:09:36Z</dcterms:modified>
</cp:coreProperties>
</file>